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256" r:id="rId6"/>
    <p:sldId id="258" r:id="rId7"/>
    <p:sldId id="313" r:id="rId8"/>
    <p:sldId id="308" r:id="rId9"/>
    <p:sldId id="319" r:id="rId10"/>
    <p:sldId id="309" r:id="rId11"/>
    <p:sldId id="314" r:id="rId12"/>
    <p:sldId id="318" r:id="rId13"/>
    <p:sldId id="315" r:id="rId14"/>
    <p:sldId id="321" r:id="rId15"/>
    <p:sldId id="316" r:id="rId16"/>
    <p:sldId id="268" r:id="rId17"/>
  </p:sldIdLst>
  <p:sldSz cx="9906000" cy="6858000" type="A4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2300"/>
    <a:srgbClr val="CE2C1F"/>
    <a:srgbClr val="EE7454"/>
    <a:srgbClr val="BE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5560" autoAdjust="0"/>
  </p:normalViewPr>
  <p:slideViewPr>
    <p:cSldViewPr showGuides="1">
      <p:cViewPr>
        <p:scale>
          <a:sx n="71" d="100"/>
          <a:sy n="71" d="100"/>
        </p:scale>
        <p:origin x="-1176" y="-114"/>
      </p:cViewPr>
      <p:guideLst>
        <p:guide orient="horz" pos="4149"/>
        <p:guide orient="horz" pos="960"/>
        <p:guide orient="horz" pos="1374"/>
        <p:guide orient="horz" pos="255"/>
        <p:guide orient="horz" pos="816"/>
        <p:guide pos="5933"/>
        <p:guide pos="7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DE07C-CFBE-44AE-B75B-718A6EC20A7B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50AB2-B7DE-4C5E-8BAB-CC11EE703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584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600F1-90CE-4C19-AC2F-6E2102225BC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746125"/>
            <a:ext cx="53879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DBF57-C62A-424B-B58C-7887CF9242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10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DBF57-C62A-424B-B58C-7887CF92421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Данный</a:t>
            </a:r>
            <a:r>
              <a:rPr lang="ru-RU" baseline="0" dirty="0" smtClean="0"/>
              <a:t> слайд можно использовать как для вставки текста, так и для вставки таблиц и изображений.</a:t>
            </a:r>
            <a:br>
              <a:rPr lang="ru-RU" baseline="0" dirty="0" smtClean="0"/>
            </a:br>
            <a:r>
              <a:rPr lang="ru-RU" baseline="0" dirty="0" smtClean="0"/>
              <a:t>При вставке изображений в заданную область они не обрезаются.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DBF57-C62A-424B-B58C-7887CF92421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DBF57-C62A-424B-B58C-7887CF92421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8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DBF57-C62A-424B-B58C-7887CF92421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8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Данный</a:t>
            </a:r>
            <a:r>
              <a:rPr lang="ru-RU" baseline="0" dirty="0" smtClean="0"/>
              <a:t> слайд можно использовать как для вставки текста, так и для вставки таблиц и изображений.</a:t>
            </a:r>
            <a:br>
              <a:rPr lang="ru-RU" baseline="0" dirty="0" smtClean="0"/>
            </a:br>
            <a:r>
              <a:rPr lang="ru-RU" baseline="0" dirty="0" smtClean="0"/>
              <a:t>При вставке изображений в заданную область они не обрезаются.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DBF57-C62A-424B-B58C-7887CF92421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Данный</a:t>
            </a:r>
            <a:r>
              <a:rPr lang="ru-RU" baseline="0" dirty="0" smtClean="0"/>
              <a:t> слайд можно использовать как для вставки текста, так и для вставки таблиц и изображений.</a:t>
            </a:r>
            <a:br>
              <a:rPr lang="ru-RU" baseline="0" dirty="0" smtClean="0"/>
            </a:br>
            <a:r>
              <a:rPr lang="ru-RU" baseline="0" dirty="0" smtClean="0"/>
              <a:t>При вставке изображений в заданную область они не обрезаются.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DBF57-C62A-424B-B58C-7887CF92421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Данный</a:t>
            </a:r>
            <a:r>
              <a:rPr lang="ru-RU" baseline="0" dirty="0" smtClean="0"/>
              <a:t> слайд можно использовать как для вставки текста, так и для вставки таблиц и изображений.</a:t>
            </a:r>
            <a:br>
              <a:rPr lang="ru-RU" baseline="0" dirty="0" smtClean="0"/>
            </a:br>
            <a:r>
              <a:rPr lang="ru-RU" baseline="0" dirty="0" smtClean="0"/>
              <a:t>При вставке изображений в заданную область они не обрезаются.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DBF57-C62A-424B-B58C-7887CF92421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Данный</a:t>
            </a:r>
            <a:r>
              <a:rPr lang="ru-RU" baseline="0" dirty="0" smtClean="0"/>
              <a:t> слайд можно использовать как для вставки текста, так и для вставки таблиц и изображений.</a:t>
            </a:r>
            <a:br>
              <a:rPr lang="ru-RU" baseline="0" dirty="0" smtClean="0"/>
            </a:br>
            <a:r>
              <a:rPr lang="ru-RU" baseline="0" dirty="0" smtClean="0"/>
              <a:t>При вставке изображений в заданную область они не обрезаются.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DBF57-C62A-424B-B58C-7887CF92421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Данный</a:t>
            </a:r>
            <a:r>
              <a:rPr lang="ru-RU" baseline="0" dirty="0" smtClean="0"/>
              <a:t> слайд можно использовать как для вставки текста, так и для вставки таблиц и изображений.</a:t>
            </a:r>
            <a:br>
              <a:rPr lang="ru-RU" baseline="0" dirty="0" smtClean="0"/>
            </a:br>
            <a:r>
              <a:rPr lang="ru-RU" baseline="0" dirty="0" smtClean="0"/>
              <a:t>При вставке изображений в заданную область они не обрезаются.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DBF57-C62A-424B-B58C-7887CF92421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12437" y="3264408"/>
            <a:ext cx="5952744" cy="10515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ПРЕЗЕНТАЦИИ.</a:t>
            </a:r>
            <a:br>
              <a:rPr lang="ru-RU" dirty="0" smtClean="0"/>
            </a:br>
            <a:r>
              <a:rPr lang="ru-RU" dirty="0" smtClean="0"/>
              <a:t>ПРЕЗЕНТАЦИЯ. Все буквы заглавные.</a:t>
            </a:r>
            <a:br>
              <a:rPr lang="ru-RU" dirty="0" smtClean="0"/>
            </a:br>
            <a:r>
              <a:rPr lang="ru-RU" dirty="0" smtClean="0"/>
              <a:t>«ARIAL 20, полужирный (</a:t>
            </a:r>
            <a:r>
              <a:rPr lang="ru-RU" dirty="0" err="1" smtClean="0"/>
              <a:t>п</a:t>
            </a:r>
            <a:r>
              <a:rPr lang="ru-RU" dirty="0" smtClean="0"/>
              <a:t>/ж)»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212437" y="5897880"/>
            <a:ext cx="2898648" cy="310896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ФИО, </a:t>
            </a:r>
            <a:r>
              <a:rPr lang="en-US" dirty="0" smtClean="0"/>
              <a:t>Arial 14, </a:t>
            </a:r>
            <a:r>
              <a:rPr lang="ru-RU" dirty="0" err="1" smtClean="0"/>
              <a:t>п</a:t>
            </a:r>
            <a:r>
              <a:rPr lang="ru-RU" dirty="0" smtClean="0"/>
              <a:t>/ж</a:t>
            </a:r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1038225" y="5419344"/>
            <a:ext cx="25400" cy="900112"/>
          </a:xfrm>
          <a:prstGeom prst="rect">
            <a:avLst/>
          </a:prstGeom>
          <a:solidFill>
            <a:srgbClr val="FF0000"/>
          </a:solidFill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4171950" y="5699537"/>
            <a:ext cx="25400" cy="395288"/>
          </a:xfrm>
          <a:prstGeom prst="rect">
            <a:avLst/>
          </a:prstGeom>
          <a:solidFill>
            <a:srgbClr val="FF0000"/>
          </a:solidFill>
          <a:ln w="255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352924" y="5897880"/>
            <a:ext cx="2560320" cy="310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fld id="{B3FC5BD3-9B04-4502-893A-5BC77DB23FEA}" type="datetime1">
              <a:rPr lang="ru-RU" sz="1400" b="1" smtClean="0">
                <a:solidFill>
                  <a:schemeClr val="bg2"/>
                </a:solidFill>
              </a:rPr>
              <a:pPr algn="l"/>
              <a:t>20.11.2014</a:t>
            </a:fld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1212437" y="6217920"/>
            <a:ext cx="2898648" cy="310896"/>
          </a:xfrm>
        </p:spPr>
        <p:txBody>
          <a:bodyPr lIns="0" tIns="0" rIns="0" bIns="0" anchor="ctr"/>
          <a:lstStyle>
            <a:lvl1pPr marL="0" algn="l" defTabSz="914400" rtl="0" eaLnBrk="1" latinLnBrk="0" hangingPunct="1">
              <a:buNone/>
              <a:defRPr lang="ru-RU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ru-RU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ru-RU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ru-RU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ru-RU" dirty="0" smtClean="0"/>
              <a:t>Должность, </a:t>
            </a:r>
            <a:r>
              <a:rPr lang="en-US" dirty="0" smtClean="0"/>
              <a:t>Arial 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171575" y="2178844"/>
            <a:ext cx="8243887" cy="1746504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 sz="1400"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7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1171575" y="4837036"/>
            <a:ext cx="8243888" cy="1746504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 sz="1400"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1171575" y="4191000"/>
            <a:ext cx="8243888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171576" y="1531145"/>
            <a:ext cx="8243888" cy="1195385"/>
          </a:xfrm>
        </p:spPr>
        <p:txBody>
          <a:bodyPr tIns="0" bIns="0" anchor="ctr">
            <a:normAutofit/>
          </a:bodyPr>
          <a:lstStyle>
            <a:lvl1pPr>
              <a:spcAft>
                <a:spcPts val="300"/>
              </a:spcAft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2" hasCustomPrompt="1"/>
          </p:nvPr>
        </p:nvSpPr>
        <p:spPr>
          <a:xfrm>
            <a:off x="1170432" y="2907792"/>
            <a:ext cx="8247888" cy="3675888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Вставка рисунка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 hasCustomPrompt="1"/>
          </p:nvPr>
        </p:nvSpPr>
        <p:spPr>
          <a:xfrm>
            <a:off x="1171575" y="1536192"/>
            <a:ext cx="4800600" cy="4160520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Вставка рисунка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 hasCustomPrompt="1"/>
          </p:nvPr>
        </p:nvSpPr>
        <p:spPr>
          <a:xfrm>
            <a:off x="4617720" y="2423020"/>
            <a:ext cx="4800600" cy="4160520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Вставка рисунка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ки и плашки с текстом (верстк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8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Line 1"/>
          <p:cNvSpPr>
            <a:spLocks noChangeShapeType="1"/>
          </p:cNvSpPr>
          <p:nvPr userDrawn="1"/>
        </p:nvSpPr>
        <p:spPr bwMode="auto">
          <a:xfrm>
            <a:off x="1171575" y="3615300"/>
            <a:ext cx="8247888" cy="1588"/>
          </a:xfrm>
          <a:prstGeom prst="line">
            <a:avLst/>
          </a:prstGeom>
          <a:noFill/>
          <a:ln w="936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1"/>
          <p:cNvSpPr>
            <a:spLocks noChangeShapeType="1"/>
          </p:cNvSpPr>
          <p:nvPr userDrawn="1"/>
        </p:nvSpPr>
        <p:spPr bwMode="auto">
          <a:xfrm>
            <a:off x="1171575" y="5145634"/>
            <a:ext cx="8247888" cy="1588"/>
          </a:xfrm>
          <a:prstGeom prst="line">
            <a:avLst/>
          </a:prstGeom>
          <a:noFill/>
          <a:ln w="936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57055" y="2178843"/>
            <a:ext cx="6658956" cy="1344168"/>
          </a:xfrm>
        </p:spPr>
        <p:txBody>
          <a:bodyPr lIns="0" tIns="0" anchor="ctr">
            <a:norm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200"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12)</a:t>
            </a:r>
            <a:endParaRPr lang="ru-RU" dirty="0" smtClean="0"/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52342" y="3709177"/>
            <a:ext cx="6663667" cy="1344168"/>
          </a:xfrm>
        </p:spPr>
        <p:txBody>
          <a:bodyPr lIns="0" tIns="0" anchor="ctr">
            <a:norm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200"/>
            </a:lvl1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12)</a:t>
            </a:r>
            <a:endParaRPr lang="ru-RU" dirty="0" smtClean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2752342" y="5239512"/>
            <a:ext cx="6663667" cy="1344168"/>
          </a:xfrm>
        </p:spPr>
        <p:txBody>
          <a:bodyPr lIns="0" tIns="0" anchor="ctr">
            <a:norm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200"/>
            </a:lvl1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12)</a:t>
            </a:r>
            <a:endParaRPr lang="ru-RU" dirty="0" smtClean="0"/>
          </a:p>
        </p:txBody>
      </p:sp>
      <p:sp>
        <p:nvSpPr>
          <p:cNvPr id="17" name="Содержимое 16"/>
          <p:cNvSpPr>
            <a:spLocks noGrp="1"/>
          </p:cNvSpPr>
          <p:nvPr>
            <p:ph sz="quarter" idx="17" hasCustomPrompt="1"/>
          </p:nvPr>
        </p:nvSpPr>
        <p:spPr>
          <a:xfrm>
            <a:off x="1171575" y="2178843"/>
            <a:ext cx="1399032" cy="1344168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8" name="Содержимое 16"/>
          <p:cNvSpPr>
            <a:spLocks noGrp="1"/>
          </p:cNvSpPr>
          <p:nvPr>
            <p:ph sz="quarter" idx="18" hasCustomPrompt="1"/>
          </p:nvPr>
        </p:nvSpPr>
        <p:spPr>
          <a:xfrm>
            <a:off x="1174750" y="3709177"/>
            <a:ext cx="1399032" cy="1344168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9" name="Содержимое 16"/>
          <p:cNvSpPr>
            <a:spLocks noGrp="1"/>
          </p:cNvSpPr>
          <p:nvPr>
            <p:ph sz="quarter" idx="19" hasCustomPrompt="1"/>
          </p:nvPr>
        </p:nvSpPr>
        <p:spPr>
          <a:xfrm>
            <a:off x="1171575" y="5239512"/>
            <a:ext cx="1399032" cy="1344168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Рисунок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171575" y="2178844"/>
            <a:ext cx="4032504" cy="2112264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8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1171575" y="4471276"/>
            <a:ext cx="4032504" cy="2112264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7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5382958" y="2178844"/>
            <a:ext cx="4032504" cy="4407408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5382958" y="2178844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8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5382958" y="4471276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7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1171575" y="2178844"/>
            <a:ext cx="4032504" cy="4407408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(версия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171575" y="2178844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8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5382958" y="2178844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7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1171575" y="4471276"/>
            <a:ext cx="8247888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(версия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171575" y="4471276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8" cy="461454"/>
          </a:xfrm>
        </p:spPr>
        <p:txBody>
          <a:bodyPr vert="horz" lIns="0" tIns="0" rIns="0" bIns="0" rtlCol="0" anchor="t">
            <a:norm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5382958" y="4471276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7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1171575" y="2178844"/>
            <a:ext cx="8247888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171575" y="4471276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8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5382958" y="4471276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9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1171575" y="2178844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10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5382958" y="2178844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лев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7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1170431" y="2178844"/>
            <a:ext cx="4032504" cy="4404836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 hasCustomPrompt="1"/>
          </p:nvPr>
        </p:nvSpPr>
        <p:spPr>
          <a:xfrm>
            <a:off x="5382958" y="2178844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9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5382958" y="4471276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171575" y="2178844"/>
            <a:ext cx="8243887" cy="4404519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400"/>
            </a:lvl3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8" cy="461454"/>
          </a:xfrm>
        </p:spPr>
        <p:txBody>
          <a:bodyPr tIns="0" bIns="0" anchor="t">
            <a:normAutofit/>
          </a:bodyPr>
          <a:lstStyle>
            <a:lvl1pPr hangingPunct="1">
              <a:lnSpc>
                <a:spcPct val="100000"/>
              </a:lnSpc>
              <a:spcAft>
                <a:spcPts val="3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>
                <a:solidFill>
                  <a:schemeClr val="tx1"/>
                </a:solidFill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прав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7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Рисунок 5"/>
          <p:cNvSpPr>
            <a:spLocks noGrp="1"/>
          </p:cNvSpPr>
          <p:nvPr>
            <p:ph type="pic" sz="quarter" idx="12"/>
          </p:nvPr>
        </p:nvSpPr>
        <p:spPr>
          <a:xfrm>
            <a:off x="5382958" y="2178844"/>
            <a:ext cx="4032504" cy="4404836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171575" y="4471276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9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1171575" y="2178844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7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1170431" y="2178844"/>
            <a:ext cx="8247888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5382958" y="4471276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10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171575" y="4471276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низу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7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1170431" y="4471276"/>
            <a:ext cx="8247888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5382958" y="2178844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10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171575" y="2178844"/>
            <a:ext cx="4032504" cy="2112264"/>
          </a:xfrm>
        </p:spPr>
        <p:txBody>
          <a:bodyPr tIns="0" b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7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5382958" y="2178844"/>
            <a:ext cx="4032504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5" name="Рисунок 5"/>
          <p:cNvSpPr>
            <a:spLocks noGrp="1"/>
          </p:cNvSpPr>
          <p:nvPr>
            <p:ph type="pic" sz="quarter" idx="12"/>
          </p:nvPr>
        </p:nvSpPr>
        <p:spPr>
          <a:xfrm>
            <a:off x="1170431" y="2178844"/>
            <a:ext cx="4032504" cy="4404836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7" name="Рисунок 5"/>
          <p:cNvSpPr>
            <a:spLocks noGrp="1"/>
          </p:cNvSpPr>
          <p:nvPr>
            <p:ph type="pic" sz="quarter" idx="13"/>
          </p:nvPr>
        </p:nvSpPr>
        <p:spPr>
          <a:xfrm>
            <a:off x="5382958" y="4471416"/>
            <a:ext cx="4032504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7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1170431" y="2178844"/>
            <a:ext cx="4032504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5" name="Рисунок 5"/>
          <p:cNvSpPr>
            <a:spLocks noGrp="1"/>
          </p:cNvSpPr>
          <p:nvPr>
            <p:ph type="pic" sz="quarter" idx="12"/>
          </p:nvPr>
        </p:nvSpPr>
        <p:spPr>
          <a:xfrm>
            <a:off x="5382958" y="2178844"/>
            <a:ext cx="4032504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7" name="Рисунок 5"/>
          <p:cNvSpPr>
            <a:spLocks noGrp="1"/>
          </p:cNvSpPr>
          <p:nvPr>
            <p:ph type="pic" sz="quarter" idx="13"/>
          </p:nvPr>
        </p:nvSpPr>
        <p:spPr>
          <a:xfrm>
            <a:off x="1170431" y="4471416"/>
            <a:ext cx="4032504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9" name="Рисунок 5"/>
          <p:cNvSpPr>
            <a:spLocks noGrp="1"/>
          </p:cNvSpPr>
          <p:nvPr>
            <p:ph type="pic" sz="quarter" idx="14"/>
          </p:nvPr>
        </p:nvSpPr>
        <p:spPr>
          <a:xfrm>
            <a:off x="5382958" y="4471416"/>
            <a:ext cx="4032504" cy="2112264"/>
          </a:xfrm>
          <a:ln w="6350">
            <a:solidFill>
              <a:schemeClr val="tx1"/>
            </a:solidFill>
          </a:ln>
        </p:spPr>
        <p:txBody>
          <a:bodyPr tIns="0" bIns="0">
            <a:normAutofit/>
          </a:bodyPr>
          <a:lstStyle>
            <a:lvl1pPr>
              <a:buNone/>
              <a:defRPr sz="1600"/>
            </a:lvl1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/>
          <p:nvPr userDrawn="1"/>
        </p:nvGrpSpPr>
        <p:grpSpPr>
          <a:xfrm>
            <a:off x="1213002" y="2973173"/>
            <a:ext cx="1122634" cy="786360"/>
            <a:chOff x="1127276" y="2786743"/>
            <a:chExt cx="1049867" cy="73539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127276" y="2786743"/>
              <a:ext cx="1049867" cy="7353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2" descr="C:\Данила\БФТ\ФИРМЕННЫЙ СТИЛЬ\лого БФТ-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158" y="2817741"/>
              <a:ext cx="987425" cy="66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1106424" y="3931920"/>
            <a:ext cx="5458968" cy="1170432"/>
          </a:xfrm>
          <a:noFill/>
          <a:ln w="3175">
            <a:noFill/>
          </a:ln>
        </p:spPr>
        <p:txBody>
          <a:bodyPr wrap="square" lIns="91440" tIns="45720" rIns="91440" bIns="45720" rtlCol="0">
            <a:noAutofit/>
          </a:bodyPr>
          <a:lstStyle>
            <a:lvl1pPr marL="0" algn="l" defTabSz="914400" rtl="0" eaLnBrk="1" latinLnBrk="0" hangingPunct="1">
              <a:spcAft>
                <a:spcPts val="0"/>
              </a:spcAft>
              <a:buNone/>
              <a:defRPr lang="ru-RU" sz="14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>
          <a:xfrm>
            <a:off x="1097280" y="960120"/>
            <a:ext cx="2999232" cy="740664"/>
          </a:xfrm>
        </p:spPr>
        <p:txBody>
          <a:bodyPr lIns="91440" tIns="45720" rIns="91440" bIns="45720">
            <a:noAutofit/>
          </a:bodyPr>
          <a:lstStyle>
            <a:lvl1pPr marL="0" indent="0"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70431" y="2178844"/>
            <a:ext cx="8245031" cy="783811"/>
          </a:xfrm>
        </p:spPr>
        <p:txBody>
          <a:bodyPr bIns="45720" anchor="b">
            <a:normAutofit/>
          </a:bodyPr>
          <a:lstStyle>
            <a:lvl1pPr algn="l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 b="1" cap="all"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b="1" dirty="0" smtClean="0">
                <a:solidFill>
                  <a:srgbClr val="FF0000"/>
                </a:solidFill>
              </a:rPr>
              <a:t>НАИМЕНОВАНИЕ ПОДРАЗДЕЛА.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ВСЕ БУКВЫ ЗАГЛАВНЫЕ (</a:t>
            </a:r>
            <a:r>
              <a:rPr lang="en-US" sz="2400" b="1" dirty="0" smtClean="0">
                <a:solidFill>
                  <a:srgbClr val="FF0000"/>
                </a:solidFill>
              </a:rPr>
              <a:t>Arial</a:t>
            </a:r>
            <a:r>
              <a:rPr lang="ru-RU" sz="2400" b="1" dirty="0" smtClean="0">
                <a:solidFill>
                  <a:srgbClr val="FF0000"/>
                </a:solidFill>
              </a:rPr>
              <a:t>, 24, </a:t>
            </a:r>
            <a:r>
              <a:rPr lang="ru-RU" sz="2400" b="1" dirty="0" err="1" smtClean="0">
                <a:solidFill>
                  <a:srgbClr val="FF0000"/>
                </a:solidFill>
              </a:rPr>
              <a:t>п</a:t>
            </a:r>
            <a:r>
              <a:rPr lang="ru-RU" sz="2400" b="1" dirty="0" smtClean="0">
                <a:solidFill>
                  <a:srgbClr val="FF0000"/>
                </a:solidFill>
              </a:rPr>
              <a:t>/ж)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70431" y="3145535"/>
            <a:ext cx="8245032" cy="3438144"/>
          </a:xfrm>
        </p:spPr>
        <p:txBody>
          <a:bodyPr tIns="0" anchor="t">
            <a:normAutofit/>
          </a:bodyPr>
          <a:lstStyle>
            <a:lvl1pPr marL="274320" indent="-274320">
              <a:buFont typeface="Arial" pitchFamily="34" charset="0"/>
              <a:buChar char="•"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Font typeface="Wingdings" pitchFamily="2" charset="2"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Содержание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</a:t>
            </a:r>
            <a:r>
              <a:rPr lang="ru-RU" b="1" dirty="0" err="1" smtClean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/ж) </a:t>
            </a:r>
            <a:endParaRPr lang="ru-RU" dirty="0" smtClean="0"/>
          </a:p>
          <a:p>
            <a:pPr lvl="0"/>
            <a:r>
              <a:rPr lang="ru-RU" dirty="0" smtClean="0"/>
              <a:t>Содержание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</a:t>
            </a:r>
            <a:r>
              <a:rPr lang="ru-RU" b="1" dirty="0" err="1" smtClean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/ж)</a:t>
            </a:r>
            <a:endParaRPr lang="ru-RU" dirty="0" smtClean="0"/>
          </a:p>
          <a:p>
            <a:pPr lvl="0"/>
            <a:r>
              <a:rPr lang="ru-RU" dirty="0" smtClean="0"/>
              <a:t>Содержание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</a:t>
            </a:r>
            <a:r>
              <a:rPr lang="ru-RU" b="1" dirty="0" err="1" smtClean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/ж)</a:t>
            </a:r>
            <a:endParaRPr lang="ru-RU" dirty="0" smtClean="0"/>
          </a:p>
          <a:p>
            <a:pPr lvl="0"/>
            <a:r>
              <a:rPr lang="ru-RU" dirty="0" smtClean="0"/>
              <a:t>Содержание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</a:t>
            </a:r>
            <a:r>
              <a:rPr lang="ru-RU" b="1" dirty="0" err="1" smtClean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/ж)</a:t>
            </a:r>
            <a:endParaRPr lang="ru-RU" dirty="0" smtClean="0"/>
          </a:p>
          <a:p>
            <a:pPr lvl="0"/>
            <a:r>
              <a:rPr lang="ru-RU" dirty="0" smtClean="0"/>
              <a:t>Содержание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</a:t>
            </a:r>
            <a:r>
              <a:rPr lang="ru-RU" b="1" dirty="0" err="1" smtClean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/ж)</a:t>
            </a:r>
            <a:endParaRPr lang="ru-RU" dirty="0" smtClean="0"/>
          </a:p>
          <a:p>
            <a:pPr lvl="0"/>
            <a:r>
              <a:rPr lang="ru-RU" dirty="0" smtClean="0"/>
              <a:t>Содержание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</a:t>
            </a:r>
            <a:r>
              <a:rPr lang="ru-RU" b="1" dirty="0" err="1" smtClean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/ж)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1170431" y="3053302"/>
            <a:ext cx="8247888" cy="1587"/>
          </a:xfrm>
          <a:prstGeom prst="line">
            <a:avLst/>
          </a:prstGeom>
          <a:noFill/>
          <a:ln w="936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171576" y="2178843"/>
            <a:ext cx="4029074" cy="4404835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7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5386388" y="2178843"/>
            <a:ext cx="4029075" cy="4404835"/>
          </a:xfrm>
        </p:spPr>
        <p:txBody>
          <a:bodyPr lIns="45720"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8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Заголовок (</a:t>
            </a:r>
            <a:r>
              <a:rPr lang="en-US" dirty="0" smtClean="0"/>
              <a:t>Arial, 18, </a:t>
            </a:r>
            <a:r>
              <a:rPr lang="ru-RU" dirty="0" smtClean="0"/>
              <a:t>полужирный)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171575" y="2178844"/>
            <a:ext cx="8243887" cy="4404519"/>
          </a:xfrm>
          <a:ln w="6350">
            <a:solidFill>
              <a:schemeClr val="tx1"/>
            </a:solidFill>
          </a:ln>
        </p:spPr>
        <p:txBody>
          <a:bodyPr vert="horz" lIns="0" tIns="0" rIns="0" bIns="0" rtlCol="0">
            <a:norm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/>
              <a:defRPr lang="ru-RU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/>
              <a:defRPr lang="ru-RU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Вставка рисунка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8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текст справа (версия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7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5492686" y="2178844"/>
            <a:ext cx="3922776" cy="4404836"/>
          </a:xfrm>
        </p:spPr>
        <p:txBody>
          <a:bodyPr lIns="0" tIns="0">
            <a:norm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/>
              <a:defRPr sz="1600"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3" hasCustomPrompt="1"/>
          </p:nvPr>
        </p:nvSpPr>
        <p:spPr>
          <a:xfrm>
            <a:off x="1170432" y="2176272"/>
            <a:ext cx="4123944" cy="4407408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Вставка рисунка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текст справа (версия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НАЗВАНИЕ. ВСЕ БУКВЫ ЗАГЛАВНЫЕ. (ARI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L, 18,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/ж)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71575" y="1531938"/>
            <a:ext cx="8243887" cy="461454"/>
          </a:xfrm>
        </p:spPr>
        <p:txBody>
          <a:bodyPr vert="horz" lIns="0" tIns="0" rIns="0" bIns="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lang="ru-RU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Заголовок (</a:t>
            </a:r>
            <a:r>
              <a:rPr lang="ru-RU" b="1" dirty="0" err="1" smtClean="0">
                <a:solidFill>
                  <a:srgbClr val="002060"/>
                </a:solidFill>
              </a:rPr>
              <a:t>Ari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err="1" smtClean="0">
                <a:solidFill>
                  <a:srgbClr val="002060"/>
                </a:solidFill>
              </a:rPr>
              <a:t>l</a:t>
            </a:r>
            <a:r>
              <a:rPr lang="ru-RU" b="1" dirty="0" smtClean="0">
                <a:solidFill>
                  <a:srgbClr val="002060"/>
                </a:solidFill>
              </a:rPr>
              <a:t>, 18, полужирный)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7202614" y="2178844"/>
            <a:ext cx="2212848" cy="4404836"/>
          </a:xfrm>
        </p:spPr>
        <p:txBody>
          <a:bodyPr lIns="0" tIns="0">
            <a:norm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Ariel, 16)</a:t>
            </a:r>
            <a:endParaRPr lang="ru-RU" dirty="0" smtClean="0"/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Текст (</a:t>
            </a:r>
            <a:r>
              <a:rPr lang="en-US" dirty="0" smtClean="0"/>
              <a:t>Arial, 14)</a:t>
            </a:r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3" hasCustomPrompt="1"/>
          </p:nvPr>
        </p:nvSpPr>
        <p:spPr>
          <a:xfrm>
            <a:off x="1170432" y="2176272"/>
            <a:ext cx="5833872" cy="4407408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Вставка рисунка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8840" y="402335"/>
            <a:ext cx="7266623" cy="85953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71575" y="2178843"/>
            <a:ext cx="8243125" cy="44045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endParaRPr lang="ru-R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0" r:id="rId4"/>
    <p:sldLayoutId id="2147483669" r:id="rId5"/>
    <p:sldLayoutId id="2147483660" r:id="rId6"/>
    <p:sldLayoutId id="2147483689" r:id="rId7"/>
    <p:sldLayoutId id="2147483684" r:id="rId8"/>
    <p:sldLayoutId id="2147483685" r:id="rId9"/>
    <p:sldLayoutId id="2147483661" r:id="rId10"/>
    <p:sldLayoutId id="2147483686" r:id="rId11"/>
    <p:sldLayoutId id="2147483687" r:id="rId12"/>
    <p:sldLayoutId id="2147483667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spcAft>
          <a:spcPts val="300"/>
        </a:spcAft>
        <a:buNone/>
        <a:defRPr sz="1800" b="1" kern="1200" cap="all" baseline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0" indent="-27432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SzPct val="130000"/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27432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SzPct val="70000"/>
        <a:buFont typeface="Wingdings" pitchFamily="2" charset="2"/>
        <a:buChar char="Ø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7432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SzPct val="70000"/>
        <a:buFont typeface="Wingdings" pitchFamily="2" charset="2"/>
        <a:buChar char="Ø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43400" y="5943600"/>
            <a:ext cx="990600" cy="228600"/>
          </a:xfrm>
          <a:prstGeom prst="rect">
            <a:avLst/>
          </a:prstGeom>
          <a:solidFill>
            <a:schemeClr val="bg1"/>
          </a:solidFill>
          <a:ln w="6480">
            <a:solidFill>
              <a:schemeClr val="bg1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 smtClean="0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Компания </a:t>
            </a:r>
            <a:br>
              <a:rPr lang="ru-RU" dirty="0" smtClean="0"/>
            </a:br>
            <a:r>
              <a:rPr lang="ru-RU" dirty="0" smtClean="0"/>
              <a:t>«бюджетные и финансовые технологии»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8871" y="6018311"/>
            <a:ext cx="239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Жукова Елена Петровна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endParaRPr lang="ru-RU" sz="1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Работа </a:t>
            </a:r>
            <a:r>
              <a:rPr lang="ru-RU" dirty="0" smtClean="0"/>
              <a:t>Ресурсного центра Белгородского филиала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9965" y="1676400"/>
            <a:ext cx="8991600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Открыты </a:t>
            </a:r>
            <a:r>
              <a:rPr lang="ru-RU" sz="2000" dirty="0"/>
              <a:t>3 Базовые кафедры </a:t>
            </a:r>
            <a:r>
              <a:rPr lang="ru-RU" sz="2000" dirty="0" smtClean="0"/>
              <a:t>в 3-х ВУЗах (БГТУ </a:t>
            </a:r>
            <a:r>
              <a:rPr lang="ru-RU" sz="2000" dirty="0" err="1"/>
              <a:t>им.Шухова</a:t>
            </a:r>
            <a:r>
              <a:rPr lang="ru-RU" sz="2000" dirty="0"/>
              <a:t>, </a:t>
            </a:r>
            <a:r>
              <a:rPr lang="ru-RU" sz="2000" dirty="0" err="1"/>
              <a:t>БелГУ</a:t>
            </a:r>
            <a:r>
              <a:rPr lang="ru-RU" sz="2000" dirty="0"/>
              <a:t>, </a:t>
            </a:r>
            <a:r>
              <a:rPr lang="ru-RU" sz="2000" dirty="0" smtClean="0"/>
              <a:t>БУКЭП).</a:t>
            </a:r>
          </a:p>
          <a:p>
            <a:pPr marL="342900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Определено 3 направления развития </a:t>
            </a:r>
            <a:r>
              <a:rPr lang="ru-RU" sz="2000" dirty="0" smtClean="0"/>
              <a:t>стажеров: </a:t>
            </a:r>
            <a:endParaRPr lang="ru-RU" sz="2000" dirty="0"/>
          </a:p>
          <a:p>
            <a:pPr marL="914400" lvl="1" indent="-457200">
              <a:lnSpc>
                <a:spcPct val="114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ru-RU" sz="2000" dirty="0"/>
              <a:t>Администрирование и интеграция информационных систем.</a:t>
            </a:r>
          </a:p>
          <a:p>
            <a:pPr marL="914400" lvl="1" indent="-457200">
              <a:lnSpc>
                <a:spcPct val="114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ru-RU" sz="2000" dirty="0"/>
              <a:t>Разработка программного обеспечения на языке программирования </a:t>
            </a:r>
            <a:r>
              <a:rPr lang="en-US" sz="2000" dirty="0"/>
              <a:t>Java.</a:t>
            </a:r>
            <a:endParaRPr lang="ru-RU" sz="2000" dirty="0"/>
          </a:p>
          <a:p>
            <a:pPr marL="914400" lvl="1" indent="-457200">
              <a:lnSpc>
                <a:spcPct val="114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ru-RU" sz="2000" dirty="0"/>
              <a:t>Тестирование программного </a:t>
            </a:r>
            <a:r>
              <a:rPr lang="ru-RU" sz="2000" dirty="0" smtClean="0"/>
              <a:t>обеспечения.</a:t>
            </a:r>
          </a:p>
          <a:p>
            <a:pPr marL="342900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Обучение и стажировку в компании проходит - 96 студентов.</a:t>
            </a:r>
          </a:p>
          <a:p>
            <a:pPr marL="342900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Предложение о трудоустройстве получили – 10 лучших стажеров, будущие выпускники 2015 года.</a:t>
            </a:r>
          </a:p>
          <a:p>
            <a:pPr marL="342900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Определено и предложено студентам 12 тем для выпускных квалификационных работ по предметной области компании и направлению развития стажеров.</a:t>
            </a:r>
          </a:p>
          <a:p>
            <a:pPr marL="342900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Совместное участие с ВУЗами в проведении авторских курсов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17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Дружба с детским домом «северный»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800600" y="1143000"/>
            <a:ext cx="4724400" cy="5334000"/>
          </a:xfrm>
        </p:spPr>
        <p:txBody>
          <a:bodyPr>
            <a:normAutofit/>
          </a:bodyPr>
          <a:lstStyle/>
          <a:p>
            <a:pPr indent="0"/>
            <a:r>
              <a:rPr lang="ru-RU" b="1" dirty="0"/>
              <a:t>Январь 2014 года</a:t>
            </a:r>
            <a:r>
              <a:rPr lang="ru-RU" dirty="0"/>
              <a:t> – </a:t>
            </a:r>
            <a:r>
              <a:rPr lang="ru-RU" dirty="0" smtClean="0"/>
              <a:t>подключен </a:t>
            </a:r>
            <a:r>
              <a:rPr lang="ru-RU" dirty="0"/>
              <a:t>высокоскоростной интернет, проведены структурированные кабельные системы, установлены 10 компьютеров с большими экранами.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Февраль 2014 года</a:t>
            </a:r>
            <a:r>
              <a:rPr lang="ru-RU" dirty="0"/>
              <a:t> – </a:t>
            </a:r>
            <a:r>
              <a:rPr lang="ru-RU" dirty="0" smtClean="0"/>
              <a:t>совместная организация праздника в детском доме.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Март 2014 года</a:t>
            </a:r>
            <a:r>
              <a:rPr lang="ru-RU" dirty="0"/>
              <a:t> – </a:t>
            </a:r>
            <a:r>
              <a:rPr lang="ru-RU" dirty="0" smtClean="0"/>
              <a:t>экскурсия </a:t>
            </a:r>
            <a:r>
              <a:rPr lang="ru-RU" dirty="0"/>
              <a:t>в офис Белгородского филиала Компании </a:t>
            </a:r>
            <a:r>
              <a:rPr lang="ru-RU" dirty="0" smtClean="0"/>
              <a:t>БФТ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Март-май </a:t>
            </a:r>
            <a:r>
              <a:rPr lang="ru-RU" b="1" dirty="0"/>
              <a:t>2014 года</a:t>
            </a:r>
            <a:r>
              <a:rPr lang="ru-RU" dirty="0"/>
              <a:t> – </a:t>
            </a:r>
            <a:r>
              <a:rPr lang="ru-RU" dirty="0" smtClean="0"/>
              <a:t>обучение детей компьютерной грамотности</a:t>
            </a:r>
            <a:r>
              <a:rPr lang="ru-RU" dirty="0" smtClean="0"/>
              <a:t>.</a:t>
            </a:r>
          </a:p>
          <a:p>
            <a:pPr indent="0"/>
            <a:endParaRPr lang="ru-RU" dirty="0"/>
          </a:p>
          <a:p>
            <a:pPr indent="0"/>
            <a:r>
              <a:rPr lang="ru-RU" b="1" dirty="0"/>
              <a:t>Август 2014 </a:t>
            </a:r>
            <a:r>
              <a:rPr lang="ru-RU" dirty="0" smtClean="0"/>
              <a:t>года  - прохождение производственной практики </a:t>
            </a:r>
            <a:r>
              <a:rPr lang="ru-RU" dirty="0"/>
              <a:t>в </a:t>
            </a:r>
            <a:r>
              <a:rPr lang="ru-RU" dirty="0" smtClean="0"/>
              <a:t>офисе </a:t>
            </a:r>
            <a:r>
              <a:rPr lang="ru-RU" dirty="0"/>
              <a:t>Белгородского филиала Компании БФТ.</a:t>
            </a:r>
            <a:br>
              <a:rPr lang="ru-RU" dirty="0"/>
            </a:br>
            <a:endParaRPr lang="ru-RU" dirty="0" smtClean="0"/>
          </a:p>
          <a:p>
            <a:pPr indent="0"/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3886200" cy="25867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24200"/>
            <a:ext cx="4114800" cy="273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dirty="0"/>
              <a:t>ООО «</a:t>
            </a:r>
            <a:r>
              <a:rPr lang="ru-RU" dirty="0" smtClean="0"/>
              <a:t>БФТ»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ru-RU" b="0" dirty="0"/>
              <a:t>127434, Москва, Дмитровское шоссе, д. 9 Б </a:t>
            </a:r>
          </a:p>
          <a:p>
            <a:pPr>
              <a:spcAft>
                <a:spcPts val="0"/>
              </a:spcAft>
            </a:pPr>
            <a:r>
              <a:rPr lang="ru-RU" b="0" dirty="0"/>
              <a:t>тел./факс: (495) 784-70-00; </a:t>
            </a:r>
          </a:p>
          <a:p>
            <a:pPr>
              <a:spcAft>
                <a:spcPts val="0"/>
              </a:spcAft>
            </a:pPr>
            <a:r>
              <a:rPr lang="ru-RU" b="0" dirty="0" err="1"/>
              <a:t>E-mail</a:t>
            </a:r>
            <a:r>
              <a:rPr lang="ru-RU" b="0" dirty="0"/>
              <a:t>: </a:t>
            </a:r>
            <a:r>
              <a:rPr lang="ru-RU" b="0" dirty="0" err="1"/>
              <a:t>info@bftcom.com</a:t>
            </a:r>
            <a:endParaRPr lang="ru-RU" b="0" dirty="0"/>
          </a:p>
          <a:p>
            <a:pPr>
              <a:spcAft>
                <a:spcPts val="0"/>
              </a:spcAft>
            </a:pPr>
            <a:r>
              <a:rPr lang="ru-RU" b="0" dirty="0" err="1"/>
              <a:t>www.bftcom.com</a:t>
            </a:r>
            <a:endParaRPr lang="ru-RU" b="0" dirty="0"/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 КОМПАНИИ</a:t>
            </a:r>
            <a:br>
              <a:rPr lang="ru-RU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56352" y="762000"/>
            <a:ext cx="73686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 algn="just">
              <a:spcBef>
                <a:spcPts val="1200"/>
              </a:spcBef>
              <a:buClr>
                <a:srgbClr val="FF0000"/>
              </a:buClr>
              <a:buSzPct val="130000"/>
              <a:buFont typeface="Arial" pitchFamily="34" charset="0"/>
              <a:buChar char="•"/>
              <a:tabLst>
                <a:tab pos="446088" algn="l"/>
              </a:tabLst>
            </a:pPr>
            <a:r>
              <a:rPr lang="ru-RU" sz="1400" kern="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Компания «Бюджетные и Финансовые Технологии» </a:t>
            </a:r>
            <a:r>
              <a:rPr lang="ru-RU" sz="1400" b="1" kern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создана в 1997 </a:t>
            </a:r>
            <a:r>
              <a:rPr lang="ru-RU" sz="1400" b="1" kern="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году</a:t>
            </a:r>
          </a:p>
          <a:p>
            <a:pPr marL="144000" indent="-144000" algn="just">
              <a:spcBef>
                <a:spcPts val="1200"/>
              </a:spcBef>
              <a:buClr>
                <a:srgbClr val="FF0000"/>
              </a:buClr>
              <a:buSzPct val="130000"/>
              <a:buFont typeface="Arial" pitchFamily="34" charset="0"/>
              <a:buChar char="•"/>
              <a:tabLst>
                <a:tab pos="446088" algn="l"/>
              </a:tabLst>
            </a:pPr>
            <a:r>
              <a:rPr lang="ru-RU" sz="1400" kern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текущий момент занимает одно из лидирующих положений в </a:t>
            </a:r>
            <a:r>
              <a:rPr lang="ru-RU" sz="1400" b="1" kern="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сфере управленческих и информационных технологий для государственного и муниципального управления</a:t>
            </a:r>
          </a:p>
          <a:p>
            <a:pPr marL="144000" indent="-144000" algn="just">
              <a:spcBef>
                <a:spcPts val="1200"/>
              </a:spcBef>
              <a:buClr>
                <a:srgbClr val="FF0000"/>
              </a:buClr>
              <a:buSzPct val="130000"/>
              <a:buFont typeface="Arial" pitchFamily="34" charset="0"/>
              <a:buChar char="•"/>
              <a:tabLst>
                <a:tab pos="446088" algn="l"/>
              </a:tabLst>
            </a:pPr>
            <a:r>
              <a:rPr lang="ru-RU" sz="1400" b="1" kern="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Входит </a:t>
            </a:r>
            <a:r>
              <a:rPr lang="ru-RU" sz="1400" b="1" kern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группу компаний </a:t>
            </a:r>
            <a:r>
              <a:rPr lang="en-US" sz="1400" b="1" kern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IBS</a:t>
            </a:r>
            <a:r>
              <a:rPr lang="en-US" sz="1400" b="1" kern="900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1400" kern="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лидера рынка информационных технологий и </a:t>
            </a:r>
            <a:r>
              <a:rPr lang="ru-RU" sz="1400" kern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ИТ- решений  России</a:t>
            </a:r>
          </a:p>
          <a:p>
            <a:pPr marL="144000" indent="-144000" algn="just">
              <a:spcBef>
                <a:spcPts val="1200"/>
              </a:spcBef>
              <a:buClr>
                <a:srgbClr val="FF0000"/>
              </a:buClr>
              <a:buSzPct val="130000"/>
              <a:buFont typeface="Arial" pitchFamily="34" charset="0"/>
              <a:buChar char="•"/>
              <a:tabLst>
                <a:tab pos="446088" algn="l"/>
              </a:tabLst>
            </a:pPr>
            <a:r>
              <a:rPr lang="ru-RU" sz="1400" b="1" kern="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Тесно </a:t>
            </a:r>
            <a:r>
              <a:rPr lang="ru-RU" sz="1400" b="1" kern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сотрудничает с органами федеральной власти </a:t>
            </a:r>
            <a:endParaRPr lang="ru-RU" sz="1400" kern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44000" indent="-144000" algn="just">
              <a:spcBef>
                <a:spcPts val="1200"/>
              </a:spcBef>
              <a:buClr>
                <a:srgbClr val="FF0000"/>
              </a:buClr>
              <a:buSzPct val="130000"/>
              <a:buFont typeface="Arial" pitchFamily="34" charset="0"/>
              <a:buChar char="•"/>
              <a:tabLst>
                <a:tab pos="446088" algn="l"/>
              </a:tabLst>
            </a:pPr>
            <a:r>
              <a:rPr lang="ru-RU" sz="1400" kern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Компания входит в состав экспертной группы при </a:t>
            </a:r>
            <a:r>
              <a:rPr lang="ru-RU" sz="1400" b="1" kern="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Координационной комиссии по созданию и развитию государственной интегрированной информационной системы управления общественными финансами «Электронный бюджет» </a:t>
            </a:r>
            <a:r>
              <a:rPr lang="ru-RU" sz="1400" kern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в состав </a:t>
            </a:r>
            <a:r>
              <a:rPr lang="ru-RU" sz="1400" b="1" kern="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Рабочей группы Министерства финансов Российской Федерации по вопросам совершенствования государственного (муниципального) контроля</a:t>
            </a:r>
            <a:r>
              <a:rPr lang="ru-RU" sz="1400" kern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44000" indent="-144000" algn="just">
              <a:spcBef>
                <a:spcPts val="1200"/>
              </a:spcBef>
              <a:buClr>
                <a:srgbClr val="FF0000"/>
              </a:buClr>
              <a:buSzPct val="130000"/>
              <a:buFont typeface="Arial" pitchFamily="34" charset="0"/>
              <a:buChar char="•"/>
              <a:tabLst>
                <a:tab pos="446088" algn="l"/>
              </a:tabLst>
            </a:pPr>
            <a:r>
              <a:rPr lang="ru-RU" sz="1400" kern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Клиенты </a:t>
            </a:r>
            <a:r>
              <a:rPr lang="ru-RU" sz="1400" kern="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Компании БФТ одержали свыше 45 побед во Всероссийских конкурсах и рейтингах Министерства финансов РФ.</a:t>
            </a:r>
          </a:p>
          <a:p>
            <a:pPr marL="144000" indent="-144000" algn="just">
              <a:spcBef>
                <a:spcPts val="1200"/>
              </a:spcBef>
              <a:buClr>
                <a:srgbClr val="FF0000"/>
              </a:buClr>
              <a:buSzPct val="130000"/>
              <a:buFont typeface="Arial" pitchFamily="34" charset="0"/>
              <a:buChar char="•"/>
              <a:tabLst>
                <a:tab pos="446088" algn="l"/>
              </a:tabLst>
            </a:pPr>
            <a:r>
              <a:rPr lang="ru-RU" sz="1400" b="1" kern="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Центры </a:t>
            </a:r>
            <a:r>
              <a:rPr lang="ru-RU" sz="1400" b="1" kern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технической поддержки и сопровождения </a:t>
            </a:r>
            <a:r>
              <a:rPr lang="ru-RU" sz="1400" b="1" kern="9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400" kern="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kern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16 </a:t>
            </a:r>
            <a:r>
              <a:rPr lang="ru-RU" sz="1400" kern="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субъектах </a:t>
            </a:r>
            <a:r>
              <a:rPr lang="ru-RU" sz="1400" kern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РФ</a:t>
            </a:r>
          </a:p>
          <a:p>
            <a:pPr marL="144000" indent="-144000" algn="just">
              <a:spcBef>
                <a:spcPts val="1200"/>
              </a:spcBef>
              <a:buClr>
                <a:srgbClr val="FF0000"/>
              </a:buClr>
              <a:buSzPct val="130000"/>
              <a:buFont typeface="Arial" pitchFamily="34" charset="0"/>
              <a:buChar char="•"/>
              <a:tabLst>
                <a:tab pos="446088" algn="l"/>
              </a:tabLst>
            </a:pPr>
            <a:r>
              <a:rPr lang="ru-RU" sz="1400" b="1" kern="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География Компании БФТ </a:t>
            </a:r>
            <a:r>
              <a:rPr lang="ru-RU" sz="1400" kern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реализовано</a:t>
            </a:r>
            <a:r>
              <a:rPr lang="ru-RU" sz="1400" b="1" kern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свыше </a:t>
            </a:r>
            <a:r>
              <a:rPr lang="ru-RU" sz="1400" kern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2800 </a:t>
            </a:r>
            <a:r>
              <a:rPr lang="ru-RU" sz="1400" kern="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проектов в </a:t>
            </a:r>
            <a:r>
              <a:rPr lang="ru-RU" sz="1400" kern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78 </a:t>
            </a:r>
            <a:r>
              <a:rPr lang="ru-RU" sz="1400" kern="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регионах и </a:t>
            </a:r>
            <a:r>
              <a:rPr lang="ru-RU" sz="1400" kern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9200 </a:t>
            </a:r>
            <a:r>
              <a:rPr lang="ru-RU" sz="1400" kern="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муниципальных образованиях  </a:t>
            </a:r>
            <a:r>
              <a:rPr lang="ru-RU" sz="1400" kern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РФ, а также в Республиках Беларусь и Казахстан.</a:t>
            </a:r>
            <a:endParaRPr lang="ru-RU" sz="1400" kern="9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44000" indent="-144000" algn="just">
              <a:buClr>
                <a:srgbClr val="FF0000"/>
              </a:buClr>
              <a:buSzPct val="130000"/>
              <a:buFont typeface="Arial" pitchFamily="34" charset="0"/>
              <a:buChar char="•"/>
              <a:tabLst>
                <a:tab pos="446088" algn="l"/>
              </a:tabLst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РЕШЕНИЯ КОМПАНИИ</a:t>
            </a:r>
            <a:br>
              <a:rPr lang="ru-RU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143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Автоматизация </a:t>
            </a:r>
            <a:r>
              <a:rPr lang="ru-RU" dirty="0"/>
              <a:t>деятельности </a:t>
            </a:r>
            <a:r>
              <a:rPr lang="ru-RU" dirty="0" smtClean="0"/>
              <a:t>МФЦ</a:t>
            </a:r>
          </a:p>
          <a:p>
            <a:pPr marL="1143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Электронный документооборот</a:t>
            </a:r>
          </a:p>
          <a:p>
            <a:pPr marL="1143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Методическое </a:t>
            </a:r>
            <a:r>
              <a:rPr lang="ru-RU" dirty="0"/>
              <a:t>сопровождение деятельности ОГВ и ОМС (</a:t>
            </a:r>
            <a:r>
              <a:rPr lang="ru-RU" dirty="0" smtClean="0"/>
              <a:t>консалтинг)</a:t>
            </a:r>
          </a:p>
          <a:p>
            <a:pPr marL="1143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Учет </a:t>
            </a:r>
            <a:r>
              <a:rPr lang="ru-RU" sz="1600" dirty="0"/>
              <a:t>земельных и имущественных </a:t>
            </a:r>
            <a:r>
              <a:rPr lang="ru-RU" sz="1600" dirty="0" smtClean="0"/>
              <a:t>отношений</a:t>
            </a:r>
          </a:p>
          <a:p>
            <a:pPr marL="1143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Защита </a:t>
            </a:r>
            <a:r>
              <a:rPr lang="ru-RU" sz="1600" dirty="0"/>
              <a:t>информации</a:t>
            </a:r>
          </a:p>
          <a:p>
            <a:pPr marL="1143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ln>
            <a:noFill/>
          </a:ln>
        </p:spPr>
        <p:txBody>
          <a:bodyPr/>
          <a:lstStyle/>
          <a:p>
            <a:r>
              <a:rPr lang="ru-RU" dirty="0" smtClean="0"/>
              <a:t>Управление государственного и муниципального управления (АСУ ГФ)</a:t>
            </a:r>
          </a:p>
          <a:p>
            <a:r>
              <a:rPr lang="ru-RU" dirty="0" smtClean="0"/>
              <a:t>Расчет </a:t>
            </a:r>
            <a:r>
              <a:rPr lang="ru-RU" dirty="0"/>
              <a:t>стоимости бюджетных услуг в соответствии с </a:t>
            </a:r>
            <a:r>
              <a:rPr lang="ru-RU" dirty="0" smtClean="0"/>
              <a:t>83-ФЗ</a:t>
            </a:r>
          </a:p>
          <a:p>
            <a:r>
              <a:rPr lang="ru-RU" dirty="0" smtClean="0"/>
              <a:t>Управление </a:t>
            </a:r>
            <a:r>
              <a:rPr lang="ru-RU" dirty="0"/>
              <a:t>государственными и муниципальными </a:t>
            </a:r>
            <a:r>
              <a:rPr lang="ru-RU" dirty="0" smtClean="0"/>
              <a:t>закупками</a:t>
            </a:r>
          </a:p>
          <a:p>
            <a:r>
              <a:rPr lang="ru-RU" dirty="0" smtClean="0"/>
              <a:t>Анализ </a:t>
            </a:r>
            <a:r>
              <a:rPr lang="ru-RU" dirty="0"/>
              <a:t>и оценка ключевых показателей </a:t>
            </a:r>
            <a:r>
              <a:rPr lang="ru-RU" dirty="0" smtClean="0"/>
              <a:t>эффективности</a:t>
            </a:r>
          </a:p>
          <a:p>
            <a:r>
              <a:rPr lang="ru-RU" dirty="0" smtClean="0"/>
              <a:t>Открытый </a:t>
            </a:r>
            <a:r>
              <a:rPr lang="ru-RU" dirty="0"/>
              <a:t>бюджет </a:t>
            </a:r>
          </a:p>
          <a:p>
            <a:endParaRPr lang="ru-RU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0"/>
          </p:nvPr>
        </p:nvSpPr>
        <p:spPr>
          <a:xfrm>
            <a:off x="1171575" y="1531938"/>
            <a:ext cx="8243888" cy="46145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>
                <a:solidFill>
                  <a:srgbClr val="002D5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Продуктовая линейка Компании охватывает ключевые сферы государственного и муниципального управления: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7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6"/>
          <p:cNvSpPr>
            <a:spLocks noGrp="1"/>
          </p:cNvSpPr>
          <p:nvPr>
            <p:ph type="title"/>
          </p:nvPr>
        </p:nvSpPr>
        <p:spPr>
          <a:xfrm>
            <a:off x="2148840" y="402335"/>
            <a:ext cx="7266623" cy="859536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" pitchFamily="34" charset="0"/>
              </a:rPr>
              <a:t>Основные решения</a:t>
            </a:r>
            <a:br>
              <a:rPr lang="ru-RU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" pitchFamily="34" charset="0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1066800"/>
            <a:ext cx="795410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 smtClean="0"/>
              <a:t>«</a:t>
            </a:r>
            <a:r>
              <a:rPr lang="ru-RU" sz="2000" dirty="0"/>
              <a:t>АЦК-Программный бюджет»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«АЦК-Планирование»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«АЦК-Финансы»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«АЦК-Своды»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«АЦК-Бюджетный учет»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«АЦК-Региональный </a:t>
            </a:r>
            <a:r>
              <a:rPr lang="ru-RU" sz="2000" dirty="0" smtClean="0"/>
              <a:t>сегмент Контрактной </a:t>
            </a:r>
            <a:r>
              <a:rPr lang="ru-RU" sz="2000" dirty="0"/>
              <a:t>системы»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 smtClean="0"/>
              <a:t>«</a:t>
            </a:r>
            <a:r>
              <a:rPr lang="ru-RU" sz="2000" dirty="0"/>
              <a:t>АЦК-Бюджетный контроль»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«АЦК-Бюджетные услуги»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«АЦК-Мониторинг КПЭ»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Портал «АЦК-Открытый бюджет»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Внутренний портал </a:t>
            </a:r>
            <a:r>
              <a:rPr lang="ru-RU" sz="2000" dirty="0" smtClean="0"/>
              <a:t>региона (</a:t>
            </a:r>
            <a:r>
              <a:rPr lang="ru-RU" sz="2000" dirty="0"/>
              <a:t>муниципального образования)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Региональная </a:t>
            </a:r>
            <a:r>
              <a:rPr lang="ru-RU" sz="2000" dirty="0" smtClean="0"/>
              <a:t>информационная система оплаты услуг РИСОУ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«</a:t>
            </a:r>
            <a:r>
              <a:rPr lang="ru-RU" sz="2000" dirty="0" smtClean="0"/>
              <a:t>АЦК-Капитальный ремонт»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 smtClean="0"/>
              <a:t>Программный комплекс «</a:t>
            </a:r>
            <a:r>
              <a:rPr lang="en-US" sz="2000" dirty="0" smtClean="0"/>
              <a:t>SAUMI</a:t>
            </a:r>
            <a:r>
              <a:rPr lang="ru-RU" sz="2000" dirty="0" smtClean="0"/>
              <a:t>»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 smtClean="0"/>
              <a:t>Комплексная система автоматизации многофункциональных</a:t>
            </a:r>
          </a:p>
          <a:p>
            <a:pPr>
              <a:buClr>
                <a:srgbClr val="C00000"/>
              </a:buClr>
            </a:pPr>
            <a:r>
              <a:rPr lang="ru-RU" sz="2000" dirty="0" smtClean="0"/>
              <a:t> центров «МФЦ-Капелла»</a:t>
            </a:r>
            <a:endParaRPr lang="ru-RU" sz="20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7791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173783" y="2772394"/>
            <a:ext cx="6817817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173782" y="4724400"/>
            <a:ext cx="6817817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468" y="867513"/>
            <a:ext cx="1110719" cy="1355077"/>
          </a:xfrm>
          <a:prstGeom prst="rect">
            <a:avLst/>
          </a:prstGeom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064441" y="2316362"/>
            <a:ext cx="178677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</a:rPr>
              <a:t>Амурская область</a:t>
            </a:r>
            <a:endParaRPr lang="ru-RU" sz="1300" b="1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908093"/>
            <a:ext cx="1276211" cy="1314497"/>
          </a:xfrm>
          <a:prstGeom prst="rect">
            <a:avLst/>
          </a:prstGeom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5460533" y="2279950"/>
            <a:ext cx="17867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</a:rPr>
              <a:t>Волгоградская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</a:rPr>
              <a:t>область</a:t>
            </a:r>
            <a:endParaRPr lang="ru-RU" sz="1300" b="1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51290"/>
            <a:ext cx="983892" cy="1171300"/>
          </a:xfrm>
          <a:prstGeom prst="rect">
            <a:avLst/>
          </a:prstGeom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773507" y="2279951"/>
            <a:ext cx="17867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</a:rPr>
              <a:t>Белгородская область</a:t>
            </a:r>
            <a:endParaRPr lang="ru-RU" sz="1300" b="1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010509"/>
            <a:ext cx="101123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7024870" y="2278676"/>
            <a:ext cx="220149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</a:rPr>
              <a:t>Кабардино-Балкарская Республика</a:t>
            </a:r>
            <a:endParaRPr lang="ru-RU" sz="1300" b="1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721" y="2855828"/>
            <a:ext cx="1079365" cy="131503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30" y="3007553"/>
            <a:ext cx="1004662" cy="1101528"/>
          </a:xfrm>
          <a:prstGeom prst="rect">
            <a:avLst/>
          </a:prstGeom>
        </p:spPr>
      </p:pic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886991" y="4291368"/>
            <a:ext cx="178677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</a:rPr>
              <a:t>Красноярский край</a:t>
            </a:r>
            <a:endParaRPr lang="ru-RU" sz="13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3637160" y="4291368"/>
            <a:ext cx="178677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</a:rPr>
              <a:t>Республика Коми</a:t>
            </a:r>
            <a:endParaRPr lang="ru-RU" sz="1300" b="1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82637"/>
            <a:ext cx="1017246" cy="128822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945773"/>
            <a:ext cx="928098" cy="1225089"/>
          </a:xfrm>
          <a:prstGeom prst="rect">
            <a:avLst/>
          </a:prstGeom>
        </p:spPr>
      </p:pic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5350280" y="4299051"/>
            <a:ext cx="174668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</a:rPr>
              <a:t>Липецкая область</a:t>
            </a:r>
            <a:endParaRPr lang="ru-RU" sz="13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7247304" y="4302251"/>
            <a:ext cx="189595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</a:rPr>
              <a:t>Пензенская область</a:t>
            </a:r>
            <a:endParaRPr lang="ru-RU" sz="1300" b="1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103" y="4766629"/>
            <a:ext cx="756599" cy="1425166"/>
          </a:xfrm>
          <a:prstGeom prst="rect">
            <a:avLst/>
          </a:prstGeom>
        </p:spPr>
      </p:pic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1951420" y="6214148"/>
            <a:ext cx="189595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</a:rPr>
              <a:t>Пермский край</a:t>
            </a:r>
            <a:endParaRPr lang="ru-RU" sz="1300" b="1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174" y="5089219"/>
            <a:ext cx="1191974" cy="110257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44" y="5089219"/>
            <a:ext cx="1430167" cy="11339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31" y="4741588"/>
            <a:ext cx="1166574" cy="1481549"/>
          </a:xfrm>
          <a:prstGeom prst="rect">
            <a:avLst/>
          </a:prstGeom>
        </p:spPr>
      </p:pic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3622474" y="6223137"/>
            <a:ext cx="193780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</a:rPr>
              <a:t>Томская область</a:t>
            </a:r>
            <a:endParaRPr lang="ru-RU" sz="13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5423931" y="6223137"/>
            <a:ext cx="190266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</a:rPr>
              <a:t>Тюменская область</a:t>
            </a:r>
            <a:endParaRPr lang="ru-RU" sz="13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7247304" y="6223137"/>
            <a:ext cx="200079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</a:rPr>
              <a:t>Челябинская область</a:t>
            </a:r>
            <a:endParaRPr lang="ru-RU" sz="13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41" name="Заголовок 6"/>
          <p:cNvSpPr>
            <a:spLocks noGrp="1"/>
          </p:cNvSpPr>
          <p:nvPr>
            <p:ph type="title"/>
          </p:nvPr>
        </p:nvSpPr>
        <p:spPr>
          <a:xfrm>
            <a:off x="2148840" y="402335"/>
            <a:ext cx="7266623" cy="859536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" pitchFamily="34" charset="0"/>
              </a:rPr>
              <a:t>КРУПНЫЕ ЦЕНТРАЛИЗОВАННЫЕ ПРОЕКТЫ</a:t>
            </a:r>
            <a:br>
              <a:rPr lang="ru-RU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37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66" y="2209800"/>
            <a:ext cx="2430000" cy="16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2118" y="3932543"/>
            <a:ext cx="169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Амурский филиал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66" y="2209800"/>
            <a:ext cx="2430000" cy="162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22793" y="3932539"/>
            <a:ext cx="2038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Белгородский филиал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32" y="2209801"/>
            <a:ext cx="2536920" cy="16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15322" y="3932541"/>
            <a:ext cx="2111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Волгоградский филиал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66" y="4367281"/>
            <a:ext cx="2430000" cy="162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7463" y="6145461"/>
            <a:ext cx="1744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Казанский филиал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360" y="4426311"/>
            <a:ext cx="2160000" cy="162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97079" y="6143972"/>
            <a:ext cx="2050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Красноярский филиал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69" y="4439758"/>
            <a:ext cx="2336923" cy="162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60145" y="6200008"/>
            <a:ext cx="2412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Северо-Западный филиал</a:t>
            </a:r>
          </a:p>
        </p:txBody>
      </p:sp>
      <p:sp>
        <p:nvSpPr>
          <p:cNvPr id="19" name="Заголовок 6"/>
          <p:cNvSpPr>
            <a:spLocks noGrp="1"/>
          </p:cNvSpPr>
          <p:nvPr>
            <p:ph type="title"/>
          </p:nvPr>
        </p:nvSpPr>
        <p:spPr>
          <a:xfrm>
            <a:off x="2148840" y="402335"/>
            <a:ext cx="7266623" cy="859536"/>
          </a:xfrm>
        </p:spPr>
        <p:txBody>
          <a:bodyPr>
            <a:normAutofit/>
          </a:bodyPr>
          <a:lstStyle/>
          <a:p>
            <a:r>
              <a:rPr lang="ru-RU" dirty="0" smtClean="0"/>
              <a:t>Филиалы компании</a:t>
            </a:r>
            <a:endParaRPr lang="ru-RU" dirty="0"/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10"/>
          </p:nvPr>
        </p:nvSpPr>
        <p:spPr>
          <a:xfrm>
            <a:off x="1171575" y="1531938"/>
            <a:ext cx="8243887" cy="461454"/>
          </a:xfrm>
        </p:spPr>
        <p:txBody>
          <a:bodyPr/>
          <a:lstStyle/>
          <a:p>
            <a:r>
              <a:rPr lang="ru-RU" dirty="0" smtClean="0"/>
              <a:t>15 филиалов в разных уголках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8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Белгородский филиал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1143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Белгородский филиал существует с 2005 года;</a:t>
            </a:r>
          </a:p>
          <a:p>
            <a:pPr marL="11430" lvl="0" indent="-285750">
              <a:buFont typeface="Arial" pitchFamily="34" charset="0"/>
              <a:buChar char="•"/>
            </a:pPr>
            <a:r>
              <a:rPr lang="ru-RU" dirty="0"/>
              <a:t>Белгородский филиал насчитывает порядка </a:t>
            </a:r>
            <a:r>
              <a:rPr lang="ru-RU" dirty="0" smtClean="0"/>
              <a:t>105 </a:t>
            </a:r>
            <a:r>
              <a:rPr lang="ru-RU" dirty="0"/>
              <a:t>сотрудников, из них </a:t>
            </a:r>
            <a:r>
              <a:rPr lang="ru-RU" dirty="0" smtClean="0"/>
              <a:t>3 человека </a:t>
            </a:r>
            <a:r>
              <a:rPr lang="ru-RU" dirty="0"/>
              <a:t>имеют ученую степень в различных областях </a:t>
            </a:r>
            <a:r>
              <a:rPr lang="ru-RU" dirty="0" smtClean="0"/>
              <a:t>науки;</a:t>
            </a:r>
          </a:p>
          <a:p>
            <a:pPr marL="11430" lvl="0" indent="-285750">
              <a:buFont typeface="Arial" pitchFamily="34" charset="0"/>
              <a:buChar char="•"/>
            </a:pPr>
            <a:r>
              <a:rPr lang="ru-RU" dirty="0" smtClean="0"/>
              <a:t>Основные </a:t>
            </a:r>
            <a:r>
              <a:rPr lang="ru-RU" dirty="0"/>
              <a:t>направления работы ф</a:t>
            </a:r>
            <a:r>
              <a:rPr lang="ru-RU" dirty="0" smtClean="0"/>
              <a:t>илиала:</a:t>
            </a:r>
          </a:p>
          <a:p>
            <a:pPr marL="285750" indent="-285750" eaLnBrk="0" fontAlgn="base" hangingPunct="0">
              <a:spcBef>
                <a:spcPts val="600"/>
              </a:spcBef>
              <a:buFontTx/>
              <a:buChar char="-"/>
              <a:tabLst>
                <a:tab pos="450850" algn="l"/>
              </a:tabLst>
            </a:pPr>
            <a:r>
              <a:rPr lang="ru-RU" dirty="0" smtClean="0"/>
              <a:t>Сопровождение информационных систем</a:t>
            </a:r>
          </a:p>
          <a:p>
            <a:pPr marL="285750" indent="-285750" eaLnBrk="0" fontAlgn="base" hangingPunct="0">
              <a:spcBef>
                <a:spcPts val="600"/>
              </a:spcBef>
              <a:buFontTx/>
              <a:buChar char="-"/>
              <a:tabLst>
                <a:tab pos="450850" algn="l"/>
              </a:tabLst>
            </a:pPr>
            <a:r>
              <a:rPr lang="ru-RU" dirty="0" smtClean="0"/>
              <a:t>Внедрение </a:t>
            </a:r>
            <a:r>
              <a:rPr lang="ru-RU" dirty="0"/>
              <a:t>информационных систем</a:t>
            </a:r>
          </a:p>
          <a:p>
            <a:pPr marL="285750" indent="-285750" eaLnBrk="0" fontAlgn="base" hangingPunct="0">
              <a:spcBef>
                <a:spcPts val="600"/>
              </a:spcBef>
              <a:buFontTx/>
              <a:buChar char="-"/>
              <a:tabLst>
                <a:tab pos="450850" algn="l"/>
              </a:tabLst>
            </a:pPr>
            <a:r>
              <a:rPr lang="ru-RU" dirty="0"/>
              <a:t>Тестирование информационных систем</a:t>
            </a:r>
          </a:p>
          <a:p>
            <a:pPr marL="285750" indent="-285750" eaLnBrk="0" fontAlgn="base" hangingPunct="0">
              <a:spcBef>
                <a:spcPts val="600"/>
              </a:spcBef>
              <a:buFontTx/>
              <a:buChar char="-"/>
              <a:tabLst>
                <a:tab pos="450850" algn="l"/>
              </a:tabLst>
            </a:pPr>
            <a:r>
              <a:rPr lang="ru-RU" dirty="0"/>
              <a:t>Написание технической документации к системам</a:t>
            </a:r>
          </a:p>
          <a:p>
            <a:pPr marL="285750" indent="-285750" eaLnBrk="0" fontAlgn="base" hangingPunct="0">
              <a:spcBef>
                <a:spcPts val="600"/>
              </a:spcBef>
              <a:buFontTx/>
              <a:buChar char="-"/>
              <a:tabLst>
                <a:tab pos="450850" algn="l"/>
              </a:tabLst>
            </a:pPr>
            <a:r>
              <a:rPr lang="ru-RU" dirty="0"/>
              <a:t>Разработка программного обеспечение</a:t>
            </a:r>
          </a:p>
          <a:p>
            <a:pPr marL="285750" indent="-285750" eaLnBrk="0" fontAlgn="base" hangingPunct="0">
              <a:spcBef>
                <a:spcPts val="600"/>
              </a:spcBef>
              <a:buFontTx/>
              <a:buChar char="-"/>
              <a:tabLst>
                <a:tab pos="450850" algn="l"/>
              </a:tabLst>
            </a:pPr>
            <a:r>
              <a:rPr lang="en-US" dirty="0"/>
              <a:t>Call-</a:t>
            </a:r>
            <a:r>
              <a:rPr lang="ru-RU" dirty="0"/>
              <a:t>центр по приему обращений Клиентов</a:t>
            </a:r>
          </a:p>
          <a:p>
            <a:pPr marL="1143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Картинка Памятник князю Владимиру в Белгороде &quot; Белгород &quot; Г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73" y="2057400"/>
            <a:ext cx="487265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6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Белгородский филиал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5492686" y="1524000"/>
            <a:ext cx="3922776" cy="5059680"/>
          </a:xfrm>
        </p:spPr>
        <p:txBody>
          <a:bodyPr>
            <a:normAutofit lnSpcReduction="10000"/>
          </a:bodyPr>
          <a:lstStyle/>
          <a:p>
            <a:pPr indent="0" algn="just"/>
            <a:r>
              <a:rPr lang="ru-RU" b="1" dirty="0"/>
              <a:t>Сотрудники Компании БФТ - наша самая главная ценность. </a:t>
            </a:r>
            <a:r>
              <a:rPr lang="ru-RU" dirty="0"/>
              <a:t>Именно поэтому одной из приоритетных задач Компании является создание благоприятных условий для профессионального и карьерного роста специалистов. Каждый сотрудник БФТ имеет возможность повышать свою компетентность и расширять круг навыков, проходя обучение по своему профессиональному направлению в Учебном центре Компании, а также участвуя во внешних мероприятиях — конференциях, саммитах, специализированных мастер-классах</a:t>
            </a:r>
            <a:r>
              <a:rPr lang="ru-RU" dirty="0" smtClean="0"/>
              <a:t>.</a:t>
            </a:r>
          </a:p>
          <a:p>
            <a:pPr indent="0" algn="just"/>
            <a:r>
              <a:rPr lang="ru-RU" dirty="0" smtClean="0"/>
              <a:t> </a:t>
            </a:r>
            <a:endParaRPr lang="ru-RU" dirty="0"/>
          </a:p>
          <a:p>
            <a:pPr indent="0" algn="just"/>
            <a:r>
              <a:rPr lang="ru-RU" dirty="0"/>
              <a:t>Специальные программы внутренней ротации предоставляют сотрудникам возможность не только </a:t>
            </a:r>
            <a:r>
              <a:rPr lang="ru-RU" dirty="0" smtClean="0"/>
              <a:t>вертикального, </a:t>
            </a:r>
            <a:r>
              <a:rPr lang="ru-RU" dirty="0"/>
              <a:t>но и горизонтального </a:t>
            </a:r>
            <a:r>
              <a:rPr lang="ru-RU" dirty="0" smtClean="0"/>
              <a:t>профессионального </a:t>
            </a:r>
            <a:r>
              <a:rPr lang="ru-RU" dirty="0"/>
              <a:t>роста.</a:t>
            </a:r>
          </a:p>
          <a:p>
            <a:pPr marL="1143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62200"/>
            <a:ext cx="4124325" cy="2817375"/>
          </a:xfrm>
          <a:prstGeom prst="rect">
            <a:avLst/>
          </a:prstGeom>
        </p:spPr>
      </p:pic>
      <p:sp>
        <p:nvSpPr>
          <p:cNvPr id="5" name="Текст 2"/>
          <p:cNvSpPr>
            <a:spLocks noGrp="1"/>
          </p:cNvSpPr>
          <p:nvPr>
            <p:ph type="body" sz="quarter" idx="10"/>
          </p:nvPr>
        </p:nvSpPr>
        <p:spPr>
          <a:xfrm>
            <a:off x="1171575" y="1531938"/>
            <a:ext cx="8243887" cy="461454"/>
          </a:xfrm>
        </p:spPr>
        <p:txBody>
          <a:bodyPr/>
          <a:lstStyle/>
          <a:p>
            <a:r>
              <a:rPr lang="ru-RU" dirty="0" smtClean="0"/>
              <a:t>Профессиональное развитие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40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Работа с университетами белгородской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5257800" cy="1514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317911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БГТУ им. Шухова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24000"/>
            <a:ext cx="2295525" cy="15303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65966" y="3220682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/>
              <a:t>БелГУ</a:t>
            </a:r>
            <a:endParaRPr lang="ru-RU" sz="1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62400"/>
            <a:ext cx="2971800" cy="1651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95300" y="5869095"/>
            <a:ext cx="4953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/>
              <a:t>Белгородский  университет кооперации,  </a:t>
            </a:r>
          </a:p>
          <a:p>
            <a:r>
              <a:rPr lang="ru-RU" sz="1400" b="1" dirty="0"/>
              <a:t>э</a:t>
            </a:r>
            <a:r>
              <a:rPr lang="ru-RU" sz="1400" b="1" dirty="0" smtClean="0"/>
              <a:t>кономики и права</a:t>
            </a:r>
            <a:endParaRPr lang="ru-RU" sz="1400" b="1" dirty="0"/>
          </a:p>
        </p:txBody>
      </p:sp>
      <p:sp>
        <p:nvSpPr>
          <p:cNvPr id="13" name="Содержимое 7"/>
          <p:cNvSpPr>
            <a:spLocks noGrp="1"/>
          </p:cNvSpPr>
          <p:nvPr>
            <p:ph idx="1"/>
          </p:nvPr>
        </p:nvSpPr>
        <p:spPr>
          <a:xfrm>
            <a:off x="4191000" y="3962400"/>
            <a:ext cx="5605462" cy="227441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В </a:t>
            </a:r>
            <a:r>
              <a:rPr lang="ru-RU" dirty="0"/>
              <a:t>2013 году было подписано соглашение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БГТУ им. Шухова о </a:t>
            </a:r>
            <a:r>
              <a:rPr lang="ru-RU" dirty="0" smtClean="0"/>
              <a:t> взаимодействии </a:t>
            </a:r>
            <a:r>
              <a:rPr lang="ru-RU" dirty="0"/>
              <a:t>и </a:t>
            </a:r>
            <a:r>
              <a:rPr lang="ru-RU" dirty="0"/>
              <a:t>развитию научно-технических, образовательных и </a:t>
            </a:r>
            <a:r>
              <a:rPr lang="ru-RU" dirty="0" smtClean="0"/>
              <a:t>инновационных </a:t>
            </a:r>
            <a:r>
              <a:rPr lang="ru-RU" dirty="0"/>
              <a:t>проектов </a:t>
            </a:r>
            <a:endParaRPr lang="ru-RU" dirty="0" smtClean="0"/>
          </a:p>
          <a:p>
            <a:pPr lvl="1"/>
            <a:endParaRPr lang="ru-RU" dirty="0"/>
          </a:p>
          <a:p>
            <a:pPr marL="285750" lvl="1" indent="-285750">
              <a:buSzPct val="100000"/>
              <a:buFont typeface="Wingdings" panose="05000000000000000000" pitchFamily="2" charset="2"/>
              <a:buChar char="ü"/>
            </a:pPr>
            <a:r>
              <a:rPr lang="ru-RU" sz="1600" dirty="0"/>
              <a:t>В 2014 году были открыты 3 Базовые кафедры </a:t>
            </a:r>
            <a:r>
              <a:rPr lang="ru-RU" sz="1600" dirty="0"/>
              <a:t>при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БГТУ </a:t>
            </a:r>
            <a:r>
              <a:rPr lang="ru-RU" sz="1600" dirty="0" err="1"/>
              <a:t>им.Шухова</a:t>
            </a:r>
            <a:r>
              <a:rPr lang="ru-RU" sz="1600" dirty="0"/>
              <a:t>, </a:t>
            </a:r>
            <a:r>
              <a:rPr lang="ru-RU" sz="1600" dirty="0" err="1"/>
              <a:t>БелГУ</a:t>
            </a:r>
            <a:r>
              <a:rPr lang="ru-RU" sz="1600" dirty="0"/>
              <a:t>, БУКЭП.</a:t>
            </a:r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570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BFT">
      <a:dk1>
        <a:srgbClr val="002060"/>
      </a:dk1>
      <a:lt1>
        <a:srgbClr val="FFFFFF"/>
      </a:lt1>
      <a:dk2>
        <a:srgbClr val="000000"/>
      </a:dk2>
      <a:lt2>
        <a:srgbClr val="FF0000"/>
      </a:lt2>
      <a:accent1>
        <a:srgbClr val="FCDDD0"/>
      </a:accent1>
      <a:accent2>
        <a:srgbClr val="F8BEA7"/>
      </a:accent2>
      <a:accent3>
        <a:srgbClr val="E30613"/>
      </a:accent3>
      <a:accent4>
        <a:srgbClr val="9BC5EA"/>
      </a:accent4>
      <a:accent5>
        <a:srgbClr val="005598"/>
      </a:accent5>
      <a:accent6>
        <a:srgbClr val="002D59"/>
      </a:accent6>
      <a:hlink>
        <a:srgbClr val="FF0000"/>
      </a:hlink>
      <a:folHlink>
        <a:srgbClr val="002D59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CDDD0"/>
        </a:solidFill>
        <a:ln w="6480">
          <a:solidFill>
            <a:srgbClr val="E30613"/>
          </a:solidFill>
          <a:round/>
          <a:headEnd/>
          <a:tailEnd/>
        </a:ln>
        <a:effectLst/>
      </a:spPr>
      <a:bodyPr lIns="90000" tIns="45000" rIns="90000" bIns="45000" rtlCol="0" anchor="ctr">
        <a:spAutoFit/>
      </a:bodyPr>
      <a:lstStyle>
        <a:defPPr algn="l" defTabSz="449263" rtl="0" fontAlgn="base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tabLst>
            <a:tab pos="723900" algn="l"/>
          </a:tabLst>
          <a:defRPr sz="1400" kern="1200" dirty="0" err="1" smtClean="0">
            <a:solidFill>
              <a:schemeClr val="tx1"/>
            </a:solidFill>
            <a:latin typeface="Arial" charset="0"/>
            <a:ea typeface="SimSun" charset="-122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8761f89-f274-4805-a2a9-a0dace306e3e">Q35MPENEDJK4-272-410</_dlc_DocId>
    <_dlc_DocIdUrl xmlns="18761f89-f274-4805-a2a9-a0dace306e3e">
      <Url>http://spserver/dm/_layouts/DocIdRedir.aspx?ID=Q35MPENEDJK4-272-410</Url>
      <Description>Q35MPENEDJK4-272-410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53F70499562EB488D30CCE8D3A5B1E5" ma:contentTypeVersion="3" ma:contentTypeDescription="Создание документа." ma:contentTypeScope="" ma:versionID="ad5bd4ea748fc1a8225e06803773e7dc">
  <xsd:schema xmlns:xsd="http://www.w3.org/2001/XMLSchema" xmlns:xs="http://www.w3.org/2001/XMLSchema" xmlns:p="http://schemas.microsoft.com/office/2006/metadata/properties" xmlns:ns2="18761f89-f274-4805-a2a9-a0dace306e3e" targetNamespace="http://schemas.microsoft.com/office/2006/metadata/properties" ma:root="true" ma:fieldsID="6c6123c88a4fc90523a44004c89e0566" ns2:_="">
    <xsd:import namespace="18761f89-f274-4805-a2a9-a0dace306e3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761f89-f274-4805-a2a9-a0dace306e3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F526D2-960E-4BE6-A88A-5D54C64CBC4D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18761f89-f274-4805-a2a9-a0dace306e3e"/>
  </ds:schemaRefs>
</ds:datastoreItem>
</file>

<file path=customXml/itemProps2.xml><?xml version="1.0" encoding="utf-8"?>
<ds:datastoreItem xmlns:ds="http://schemas.openxmlformats.org/officeDocument/2006/customXml" ds:itemID="{02A25DD0-29F8-4263-8A06-5D81E6B82F7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A4AF86D-3782-4BF7-B39B-AB454ADEB0E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6EB1E03-4A9F-45E5-A7E9-540D98A320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761f89-f274-4805-a2a9-a0dace306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4896</TotalTime>
  <Words>684</Words>
  <Application>Microsoft Office PowerPoint</Application>
  <PresentationFormat>Лист A4 (210x297 мм)</PresentationFormat>
  <Paragraphs>120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Компания  «бюджетные и финансовые технологии»</vt:lpstr>
      <vt:lpstr>О КОМПАНИИ </vt:lpstr>
      <vt:lpstr>РЕШЕНИЯ КОМПАНИИ </vt:lpstr>
      <vt:lpstr>Основные решения </vt:lpstr>
      <vt:lpstr>КРУПНЫЕ ЦЕНТРАЛИЗОВАННЫЕ ПРОЕКТЫ </vt:lpstr>
      <vt:lpstr>Филиалы компании</vt:lpstr>
      <vt:lpstr>Белгородский филиал</vt:lpstr>
      <vt:lpstr>Белгородский филиал</vt:lpstr>
      <vt:lpstr>Работа с университетами белгородской области</vt:lpstr>
      <vt:lpstr>Работа Ресурсного центра Белгородского филиала</vt:lpstr>
      <vt:lpstr>Дружба с детским домом «северный»</vt:lpstr>
      <vt:lpstr>Презентация PowerPoint</vt:lpstr>
    </vt:vector>
  </TitlesOfParts>
  <Company>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БФТ (краткая версия)</dc:title>
  <dc:creator>Anna</dc:creator>
  <cp:lastModifiedBy>OfficeUSER</cp:lastModifiedBy>
  <cp:revision>220</cp:revision>
  <dcterms:created xsi:type="dcterms:W3CDTF">2012-12-26T07:41:36Z</dcterms:created>
  <dcterms:modified xsi:type="dcterms:W3CDTF">2014-11-21T07:51:54Z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0x010100E53F70499562EB488D30CCE8D3A5B1E5</vt:lpwstr>
  </property>
  <property fmtid="{D5CDD505-2E9C-101B-9397-08002B2CF9AE}" pid="3" name="_dlc_DocIdItemGuid">
    <vt:lpwstr>173bba66-4358-4a2a-80ee-f71fe5b5d714</vt:lpwstr>
  </property>
</Properties>
</file>